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3E7D7-413E-460F-BA82-BCF0344EFB6B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EAD4B-B678-412B-827E-D675ED442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3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9174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843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7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6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8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746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96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59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25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1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5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4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8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8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6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1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4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5AAA513-6BEC-4C98-B0C0-DFB8E4BE155D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444EC03-0A86-47CC-AF2A-B57FA90E2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01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_HRxMfhfh8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nline Media 6">
            <a:hlinkClick r:id="" action="ppaction://media"/>
            <a:extLst>
              <a:ext uri="{FF2B5EF4-FFF2-40B4-BE49-F238E27FC236}">
                <a16:creationId xmlns:a16="http://schemas.microsoft.com/office/drawing/2014/main" id="{4512E3DC-BA0A-4DDB-B047-B1BC9750D42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43464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2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2">
            <a:extLst>
              <a:ext uri="{FF2B5EF4-FFF2-40B4-BE49-F238E27FC236}">
                <a16:creationId xmlns:a16="http://schemas.microsoft.com/office/drawing/2014/main" id="{A0AF9D9D-1BE3-47DA-814B-C6A2FEBCBF3C}"/>
              </a:ext>
            </a:extLst>
          </p:cNvPr>
          <p:cNvSpPr txBox="1">
            <a:spLocks/>
          </p:cNvSpPr>
          <p:nvPr/>
        </p:nvSpPr>
        <p:spPr>
          <a:xfrm>
            <a:off x="0" y="374395"/>
            <a:ext cx="12192000" cy="221034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wrap="square" lIns="38100" tIns="38100" rIns="38100" bIns="38100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466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The "</a:t>
            </a:r>
            <a:r>
              <a:rPr lang="en-US" sz="3466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3466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3466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466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Tip </a:t>
            </a:r>
          </a:p>
          <a:p>
            <a:r>
              <a:rPr lang="en-US" sz="3466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for Writing an Effective Conclusion</a:t>
            </a:r>
          </a:p>
          <a:p>
            <a:endParaRPr lang="en-US" sz="3466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93">
            <a:extLst>
              <a:ext uri="{FF2B5EF4-FFF2-40B4-BE49-F238E27FC236}">
                <a16:creationId xmlns:a16="http://schemas.microsoft.com/office/drawing/2014/main" id="{AF734693-76C6-4143-B3B8-35E4452900C0}"/>
              </a:ext>
            </a:extLst>
          </p:cNvPr>
          <p:cNvSpPr txBox="1">
            <a:spLocks/>
          </p:cNvSpPr>
          <p:nvPr/>
        </p:nvSpPr>
        <p:spPr>
          <a:xfrm>
            <a:off x="1" y="1696080"/>
            <a:ext cx="12191999" cy="508139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wrap="square" lIns="38100" tIns="38100" rIns="38100" bIns="38100" rtlCol="0" anchor="t" anchorCtr="0">
            <a:sp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charset="2"/>
              <a:buNone/>
            </a:pPr>
            <a:r>
              <a:rPr lang="en-US" sz="36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After writing your topic sentence, ask yourself:</a:t>
            </a:r>
          </a:p>
          <a:p>
            <a:pPr algn="ctr">
              <a:buFont typeface="Wingdings 2" charset="2"/>
              <a:buNone/>
            </a:pPr>
            <a:r>
              <a:rPr lang="en-US" sz="36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36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3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Why is that important?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</a:p>
          <a:p>
            <a:pPr marL="36900" indent="0" algn="ctr">
              <a:buNone/>
            </a:pPr>
            <a:endParaRPr lang="en-US" sz="3600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Font typeface="Wingdings 2" charset="2"/>
              <a:buNone/>
            </a:pPr>
            <a:r>
              <a:rPr lang="en-US" sz="36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Your next sentence should explain why. </a:t>
            </a:r>
          </a:p>
          <a:p>
            <a:pPr algn="ctr">
              <a:buFont typeface="Wingdings 2" charset="2"/>
              <a:buNone/>
            </a:pPr>
            <a:r>
              <a:rPr lang="en-US" sz="36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Then ask yourself again: </a:t>
            </a:r>
          </a:p>
          <a:p>
            <a:pPr algn="ctr">
              <a:buFont typeface="Wingdings 2" charset="2"/>
              <a:buNone/>
            </a:pPr>
            <a:r>
              <a:rPr lang="en-US" sz="36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36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3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Why is </a:t>
            </a:r>
            <a:r>
              <a:rPr lang="en-US" sz="3600" i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n-US" sz="36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 important?</a:t>
            </a:r>
            <a:r>
              <a:rPr lang="en-US" sz="36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" </a:t>
            </a:r>
          </a:p>
          <a:p>
            <a:pPr algn="ctr">
              <a:buFont typeface="Wingdings 2" charset="2"/>
              <a:buNone/>
            </a:pPr>
            <a:r>
              <a:rPr lang="en-US" sz="36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And so on.</a:t>
            </a:r>
          </a:p>
        </p:txBody>
      </p:sp>
    </p:spTree>
    <p:extLst>
      <p:ext uri="{BB962C8B-B14F-4D97-AF65-F5344CB8AC3E}">
        <p14:creationId xmlns:p14="http://schemas.microsoft.com/office/powerpoint/2010/main" val="285782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D5BD4-1113-468D-B87C-BBC24458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Example of the "So What?" Method of  Starting the Concluding Paragraph: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9AF16-9B12-4CBD-A8D0-F08996D11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32449"/>
            <a:ext cx="12191999" cy="5125551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en-US" sz="9800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"Education is very important in society."</a:t>
            </a:r>
          </a:p>
          <a:p>
            <a:pPr algn="just"/>
            <a:endParaRPr lang="en-US" sz="9800" dirty="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just">
              <a:buNone/>
            </a:pPr>
            <a:r>
              <a:rPr lang="en-US" sz="98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98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98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Why is it</a:t>
            </a:r>
            <a:r>
              <a:rPr lang="en-US" sz="9800" i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98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important?"</a:t>
            </a:r>
          </a:p>
          <a:p>
            <a:pPr algn="just"/>
            <a:endParaRPr lang="en-US" sz="9800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buNone/>
            </a:pPr>
            <a:r>
              <a:rPr lang="en-US" sz="9800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"It gives all citizens an equal start."</a:t>
            </a:r>
          </a:p>
          <a:p>
            <a:pPr algn="just"/>
            <a:endParaRPr lang="en-US" sz="9800" dirty="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just">
              <a:buNone/>
            </a:pPr>
            <a:r>
              <a:rPr lang="en-US" sz="98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98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98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Why is </a:t>
            </a:r>
            <a:r>
              <a:rPr lang="en-US" sz="9800" i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n-US" sz="98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important?"</a:t>
            </a:r>
          </a:p>
          <a:p>
            <a:pPr marL="36900" indent="0" algn="just">
              <a:buNone/>
            </a:pPr>
            <a:endParaRPr lang="en-US" sz="9800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buNone/>
            </a:pPr>
            <a:r>
              <a:rPr lang="en-US" sz="98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Can you write an answer?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7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2311568" y="0"/>
            <a:ext cx="7568864" cy="2260362"/>
          </a:xfrm>
          <a:prstGeom prst="rect">
            <a:avLst/>
          </a:prstGeom>
        </p:spPr>
        <p:txBody>
          <a:bodyPr vert="horz" lIns="34290" tIns="34290" rIns="34290" bIns="34290" rtlCol="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000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Strategies for Ending the Concluding Paragraph:</a:t>
            </a:r>
          </a:p>
          <a:p>
            <a:endParaRPr lang="en-US" sz="3119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119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0" y="1737360"/>
            <a:ext cx="12192000" cy="3214726"/>
          </a:xfrm>
          <a:prstGeom prst="rect">
            <a:avLst/>
          </a:prstGeom>
        </p:spPr>
        <p:txBody>
          <a:bodyPr vert="horz" wrap="square" lIns="34290" tIns="34290" rIns="34290" bIns="34290" rtlCol="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Perhaps add a quotation or surprising insight from the materials you researched.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Suggest some action to take or a solution to an issue.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Point out broader consequences of the points you have made.</a:t>
            </a:r>
          </a:p>
        </p:txBody>
      </p:sp>
    </p:spTree>
    <p:extLst>
      <p:ext uri="{BB962C8B-B14F-4D97-AF65-F5344CB8AC3E}">
        <p14:creationId xmlns:p14="http://schemas.microsoft.com/office/powerpoint/2010/main" val="2318655078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0" y="207451"/>
            <a:ext cx="12192000" cy="2260362"/>
          </a:xfrm>
          <a:prstGeom prst="rect">
            <a:avLst/>
          </a:prstGeom>
        </p:spPr>
        <p:txBody>
          <a:bodyPr vert="horz" wrap="square" lIns="34290" tIns="34290" rIns="34290" bIns="34290" rtlCol="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000" b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4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4000" b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to Include in the Concluding Paragraph:</a:t>
            </a:r>
          </a:p>
          <a:p>
            <a:endParaRPr lang="en-US" sz="3119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119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0" y="1784790"/>
            <a:ext cx="12192000" cy="3547125"/>
          </a:xfrm>
          <a:prstGeom prst="rect">
            <a:avLst/>
          </a:prstGeom>
        </p:spPr>
        <p:txBody>
          <a:bodyPr vert="horz" wrap="square" lIns="34290" tIns="34290" rIns="34290" bIns="34290" rtlCol="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1. Overused phrases: </a:t>
            </a:r>
            <a:r>
              <a:rPr lang="en-US" sz="4000" dirty="0">
                <a:latin typeface="courier new"/>
                <a:ea typeface="courier new"/>
                <a:cs typeface="courier new"/>
                <a:sym typeface="courier new"/>
              </a:rPr>
              <a:t>"in conclusion," "in summary," "in closing"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2. A new idea or subtopic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3. Supporting evidence or details (these should be in the body of the essay)</a:t>
            </a:r>
          </a:p>
        </p:txBody>
      </p:sp>
    </p:spTree>
    <p:extLst>
      <p:ext uri="{BB962C8B-B14F-4D97-AF65-F5344CB8AC3E}">
        <p14:creationId xmlns:p14="http://schemas.microsoft.com/office/powerpoint/2010/main" val="1414453792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7">
            <a:extLst>
              <a:ext uri="{FF2B5EF4-FFF2-40B4-BE49-F238E27FC236}">
                <a16:creationId xmlns:a16="http://schemas.microsoft.com/office/drawing/2014/main" id="{CD5BD493-9670-4FA3-A1F2-59C97A614B4E}"/>
              </a:ext>
            </a:extLst>
          </p:cNvPr>
          <p:cNvSpPr txBox="1">
            <a:spLocks/>
          </p:cNvSpPr>
          <p:nvPr/>
        </p:nvSpPr>
        <p:spPr>
          <a:xfrm>
            <a:off x="1610450" y="486130"/>
            <a:ext cx="8971095" cy="81560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wrap="square" lIns="38100" tIns="38100" rIns="38100" bIns="38100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What does the conclusion do?</a:t>
            </a:r>
          </a:p>
        </p:txBody>
      </p:sp>
      <p:sp>
        <p:nvSpPr>
          <p:cNvPr id="3" name="Shape 28">
            <a:extLst>
              <a:ext uri="{FF2B5EF4-FFF2-40B4-BE49-F238E27FC236}">
                <a16:creationId xmlns:a16="http://schemas.microsoft.com/office/drawing/2014/main" id="{416CDE3C-B64B-4F52-9AE0-1A5F0E0FA038}"/>
              </a:ext>
            </a:extLst>
          </p:cNvPr>
          <p:cNvSpPr txBox="1">
            <a:spLocks/>
          </p:cNvSpPr>
          <p:nvPr/>
        </p:nvSpPr>
        <p:spPr>
          <a:xfrm>
            <a:off x="1473399" y="1301738"/>
            <a:ext cx="9245199" cy="52844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38100" tIns="38100" rIns="38100" bIns="38100" rtlCol="0" anchor="t" anchorCtr="0">
            <a:sp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﻿</a:t>
            </a:r>
          </a:p>
          <a:p>
            <a:pPr>
              <a:buFont typeface="Wingdings 2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1. It summarizes the essay</a:t>
            </a:r>
          </a:p>
          <a:p>
            <a:endParaRPr lang="en-US" sz="2800" b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Font typeface="Wingdings 2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2. It shows you proved the point you set out to make</a:t>
            </a:r>
          </a:p>
          <a:p>
            <a:pPr>
              <a:buFont typeface="Wingdings 2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>
              <a:buFont typeface="Wingdings 2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3. It gives the reader a sense of completion</a:t>
            </a:r>
          </a:p>
          <a:p>
            <a:pPr>
              <a:buFont typeface="Wingdings 2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>
              <a:buFont typeface="Wingdings 2" charset="2"/>
              <a:buNone/>
            </a:pPr>
            <a:r>
              <a:rPr lang="en-US" sz="28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4. It leaves the reader remembering your main point</a:t>
            </a:r>
          </a:p>
          <a:p>
            <a:endParaRPr lang="en-US" sz="2933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724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5">
            <a:extLst>
              <a:ext uri="{FF2B5EF4-FFF2-40B4-BE49-F238E27FC236}">
                <a16:creationId xmlns:a16="http://schemas.microsoft.com/office/drawing/2014/main" id="{B33D4C98-95BB-4A3E-8310-5789FB612964}"/>
              </a:ext>
            </a:extLst>
          </p:cNvPr>
          <p:cNvSpPr txBox="1">
            <a:spLocks/>
          </p:cNvSpPr>
          <p:nvPr/>
        </p:nvSpPr>
        <p:spPr>
          <a:xfrm>
            <a:off x="889950" y="805205"/>
            <a:ext cx="10412100" cy="524759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wrap="square" lIns="38100" tIns="38100" rIns="38100" bIns="38100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Wait, that sounds kind of like the introduction!</a:t>
            </a:r>
          </a:p>
          <a:p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So, what is the difference between </a:t>
            </a:r>
          </a:p>
          <a:p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36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introductory</a:t>
            </a: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paragraph &amp; the </a:t>
            </a:r>
            <a:r>
              <a:rPr lang="en-US" sz="36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concluding</a:t>
            </a: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paragraph?</a:t>
            </a:r>
          </a:p>
          <a:p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The difference is in the </a:t>
            </a:r>
            <a:r>
              <a:rPr lang="en-US" sz="36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to the topic.</a:t>
            </a:r>
          </a:p>
        </p:txBody>
      </p:sp>
    </p:spTree>
    <p:extLst>
      <p:ext uri="{BB962C8B-B14F-4D97-AF65-F5344CB8AC3E}">
        <p14:creationId xmlns:p14="http://schemas.microsoft.com/office/powerpoint/2010/main" val="410895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6">
            <a:extLst>
              <a:ext uri="{FF2B5EF4-FFF2-40B4-BE49-F238E27FC236}">
                <a16:creationId xmlns:a16="http://schemas.microsoft.com/office/drawing/2014/main" id="{EE723F0A-A9A8-46EF-AFF3-33D312F17127}"/>
              </a:ext>
            </a:extLst>
          </p:cNvPr>
          <p:cNvSpPr/>
          <p:nvPr/>
        </p:nvSpPr>
        <p:spPr>
          <a:xfrm>
            <a:off x="260980" y="635812"/>
            <a:ext cx="2615200" cy="558637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5" name="Shape 45">
            <a:extLst>
              <a:ext uri="{FF2B5EF4-FFF2-40B4-BE49-F238E27FC236}">
                <a16:creationId xmlns:a16="http://schemas.microsoft.com/office/drawing/2014/main" id="{C072649B-E5CD-458F-8D41-8A40FCF0E4C5}"/>
              </a:ext>
            </a:extLst>
          </p:cNvPr>
          <p:cNvSpPr txBox="1"/>
          <p:nvPr/>
        </p:nvSpPr>
        <p:spPr>
          <a:xfrm>
            <a:off x="3502338" y="219147"/>
            <a:ext cx="8224841" cy="2046714"/>
          </a:xfrm>
          <a:prstGeom prst="rect">
            <a:avLst/>
          </a:prstGeom>
        </p:spPr>
        <p:txBody>
          <a:bodyPr wrap="square"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Think of these two paragraphs as funnels, one leading toward the body of your essay, while the other leads the reader away from the body.</a:t>
            </a:r>
          </a:p>
        </p:txBody>
      </p:sp>
      <p:sp>
        <p:nvSpPr>
          <p:cNvPr id="6" name="Shape 42">
            <a:extLst>
              <a:ext uri="{FF2B5EF4-FFF2-40B4-BE49-F238E27FC236}">
                <a16:creationId xmlns:a16="http://schemas.microsoft.com/office/drawing/2014/main" id="{6072A5CA-A902-4A19-9FCD-74E4342983B1}"/>
              </a:ext>
            </a:extLst>
          </p:cNvPr>
          <p:cNvSpPr txBox="1">
            <a:spLocks/>
          </p:cNvSpPr>
          <p:nvPr/>
        </p:nvSpPr>
        <p:spPr>
          <a:xfrm>
            <a:off x="3196994" y="2265861"/>
            <a:ext cx="7773906" cy="414267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wrap="square" lIns="38100" tIns="38100" rIns="38100" bIns="38100" rtlCol="0" anchor="t" anchorCtr="0">
            <a:sp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81000" indent="-2032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introduction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begins with a general approach to the topic and then moves toward the more specific aspect(s) of it</a:t>
            </a:r>
          </a:p>
          <a:p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indent="-2032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conclusion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begins with the more specific aspect(s) and moves toward the general topic of your essay</a:t>
            </a:r>
          </a:p>
          <a:p>
            <a:endParaRPr lang="en-US" sz="2400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516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1">
            <a:extLst>
              <a:ext uri="{FF2B5EF4-FFF2-40B4-BE49-F238E27FC236}">
                <a16:creationId xmlns:a16="http://schemas.microsoft.com/office/drawing/2014/main" id="{262D440F-FE19-4B4C-A42E-9DD037534F36}"/>
              </a:ext>
            </a:extLst>
          </p:cNvPr>
          <p:cNvSpPr txBox="1">
            <a:spLocks/>
          </p:cNvSpPr>
          <p:nvPr/>
        </p:nvSpPr>
        <p:spPr>
          <a:xfrm>
            <a:off x="1896987" y="751815"/>
            <a:ext cx="8398025" cy="13080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38100" tIns="38100" rIns="38100" bIns="38100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What main point did you want to make in your essay?</a:t>
            </a:r>
          </a:p>
        </p:txBody>
      </p:sp>
      <p:sp>
        <p:nvSpPr>
          <p:cNvPr id="5" name="Shape 52">
            <a:extLst>
              <a:ext uri="{FF2B5EF4-FFF2-40B4-BE49-F238E27FC236}">
                <a16:creationId xmlns:a16="http://schemas.microsoft.com/office/drawing/2014/main" id="{A9E6F8A3-7270-4D94-87AC-11441D3617F5}"/>
              </a:ext>
            </a:extLst>
          </p:cNvPr>
          <p:cNvSpPr txBox="1">
            <a:spLocks/>
          </p:cNvSpPr>
          <p:nvPr/>
        </p:nvSpPr>
        <p:spPr>
          <a:xfrm>
            <a:off x="1896987" y="2611020"/>
            <a:ext cx="8333800" cy="362253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38100" tIns="38100" rIns="38100" bIns="38100" rtlCol="0" anchor="t" anchorCtr="0">
            <a:sp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81000" indent="-2540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Did you make that point?</a:t>
            </a:r>
          </a:p>
          <a:p>
            <a:pPr marL="381000" indent="-2540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Summarize it in your conclusion.</a:t>
            </a:r>
          </a:p>
          <a:p>
            <a:pPr marL="381000" indent="-2540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Often you can use the introductory paragraph as a guide. This will help you come full circle and give your reader a sense of completion.</a:t>
            </a:r>
          </a:p>
          <a:p>
            <a:endParaRPr lang="en-US" sz="3200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981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9">
            <a:extLst>
              <a:ext uri="{FF2B5EF4-FFF2-40B4-BE49-F238E27FC236}">
                <a16:creationId xmlns:a16="http://schemas.microsoft.com/office/drawing/2014/main" id="{2A2EE484-40A1-4918-9C46-C9A3884AF82D}"/>
              </a:ext>
            </a:extLst>
          </p:cNvPr>
          <p:cNvSpPr txBox="1">
            <a:spLocks/>
          </p:cNvSpPr>
          <p:nvPr/>
        </p:nvSpPr>
        <p:spPr>
          <a:xfrm>
            <a:off x="617220" y="235714"/>
            <a:ext cx="10904220" cy="290848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wrap="square" lIns="38100" tIns="38100" rIns="38100" bIns="38100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Perhaps you began your essay by saying:</a:t>
            </a:r>
          </a:p>
          <a:p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Man controls how he interacts with the environment and sometimes he makes a mistake.</a:t>
            </a:r>
          </a:p>
          <a:p>
            <a:endParaRPr lang="en-US" sz="2400" dirty="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Shape 60">
            <a:extLst>
              <a:ext uri="{FF2B5EF4-FFF2-40B4-BE49-F238E27FC236}">
                <a16:creationId xmlns:a16="http://schemas.microsoft.com/office/drawing/2014/main" id="{C3586298-85CD-491B-947F-54060210678B}"/>
              </a:ext>
            </a:extLst>
          </p:cNvPr>
          <p:cNvSpPr txBox="1">
            <a:spLocks/>
          </p:cNvSpPr>
          <p:nvPr/>
        </p:nvSpPr>
        <p:spPr>
          <a:xfrm>
            <a:off x="617221" y="3429000"/>
            <a:ext cx="10904220" cy="273921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wrap="square" lIns="38100" tIns="38100" rIns="38100" bIns="38100" rtlCol="0" anchor="t" anchorCtr="0">
            <a:sp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charset="2"/>
              <a:buNone/>
            </a:pPr>
            <a:r>
              <a:rPr lang="en-US" sz="4000" b="1" dirty="0">
                <a:latin typeface="Arial"/>
                <a:ea typeface="Arial"/>
                <a:cs typeface="Arial"/>
                <a:sym typeface="Arial"/>
              </a:rPr>
              <a:t>Then you might make this the first sentence of your conclusion:</a:t>
            </a:r>
          </a:p>
          <a:p>
            <a:pPr algn="ctr">
              <a:buFont typeface="Wingdings 2" charset="2"/>
              <a:buNone/>
            </a:pPr>
            <a:r>
              <a:rPr lang="en-US" sz="4000" dirty="0">
                <a:latin typeface="courier new"/>
                <a:ea typeface="courier new"/>
                <a:cs typeface="courier new"/>
                <a:sym typeface="courier new"/>
              </a:rPr>
              <a:t>Mankind’s effect on the environment can have devastating results.</a:t>
            </a:r>
          </a:p>
        </p:txBody>
      </p:sp>
    </p:spTree>
    <p:extLst>
      <p:ext uri="{BB962C8B-B14F-4D97-AF65-F5344CB8AC3E}">
        <p14:creationId xmlns:p14="http://schemas.microsoft.com/office/powerpoint/2010/main" val="211346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68">
            <a:extLst>
              <a:ext uri="{FF2B5EF4-FFF2-40B4-BE49-F238E27FC236}">
                <a16:creationId xmlns:a16="http://schemas.microsoft.com/office/drawing/2014/main" id="{6E98C479-8BF3-4E63-9B08-0C43868C719E}"/>
              </a:ext>
            </a:extLst>
          </p:cNvPr>
          <p:cNvSpPr txBox="1">
            <a:spLocks/>
          </p:cNvSpPr>
          <p:nvPr/>
        </p:nvSpPr>
        <p:spPr>
          <a:xfrm>
            <a:off x="1882725" y="617220"/>
            <a:ext cx="8426550" cy="237475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38100" tIns="38100" rIns="38100" bIns="38100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Other Ways to Summarize the Essay's Main Points:</a:t>
            </a:r>
          </a:p>
          <a:p>
            <a:endParaRPr lang="en-US" sz="3466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69">
            <a:extLst>
              <a:ext uri="{FF2B5EF4-FFF2-40B4-BE49-F238E27FC236}">
                <a16:creationId xmlns:a16="http://schemas.microsoft.com/office/drawing/2014/main" id="{DC97B1C5-0921-48BD-84CD-926C0BDA012B}"/>
              </a:ext>
            </a:extLst>
          </p:cNvPr>
          <p:cNvSpPr txBox="1">
            <a:spLocks/>
          </p:cNvSpPr>
          <p:nvPr/>
        </p:nvSpPr>
        <p:spPr>
          <a:xfrm>
            <a:off x="666750" y="2216144"/>
            <a:ext cx="10858500" cy="4398127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wrap="square" lIns="38100" tIns="38100" rIns="38100" bIns="38100" rtlCol="0" anchor="t" anchorCtr="0">
            <a:sp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81000" indent="-237066"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 Refer briefly to the topic of each paragraph you wrote. </a:t>
            </a:r>
          </a:p>
          <a:p>
            <a:pPr marL="143934" indent="0"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None/>
            </a:pP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indent="-237066"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Leave readers with something to think about.</a:t>
            </a:r>
          </a:p>
          <a:p>
            <a:pPr marL="143934" indent="0"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None/>
            </a:pP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indent="-237066"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 Suggest something readers can do about what they have just read.</a:t>
            </a:r>
          </a:p>
          <a:p>
            <a:pPr>
              <a:buFont typeface="Wingdings 2" charset="2"/>
              <a:buNone/>
            </a:pPr>
            <a:r>
              <a:rPr lang="en-US" sz="2400" b="1" dirty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7947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76">
            <a:extLst>
              <a:ext uri="{FF2B5EF4-FFF2-40B4-BE49-F238E27FC236}">
                <a16:creationId xmlns:a16="http://schemas.microsoft.com/office/drawing/2014/main" id="{B658AA47-7A1B-4BA4-9428-D3FF65F4E447}"/>
              </a:ext>
            </a:extLst>
          </p:cNvPr>
          <p:cNvSpPr txBox="1">
            <a:spLocks/>
          </p:cNvSpPr>
          <p:nvPr/>
        </p:nvSpPr>
        <p:spPr>
          <a:xfrm>
            <a:off x="0" y="427990"/>
            <a:ext cx="11818620" cy="1820755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wrap="square" lIns="38100" tIns="38100" rIns="38100" bIns="38100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How to Structure the Final Paragraph</a:t>
            </a:r>
          </a:p>
          <a:p>
            <a:endParaRPr lang="en-US" sz="3466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77">
            <a:extLst>
              <a:ext uri="{FF2B5EF4-FFF2-40B4-BE49-F238E27FC236}">
                <a16:creationId xmlns:a16="http://schemas.microsoft.com/office/drawing/2014/main" id="{5C28B454-4B92-431C-8963-ADC998390BA4}"/>
              </a:ext>
            </a:extLst>
          </p:cNvPr>
          <p:cNvSpPr txBox="1">
            <a:spLocks/>
          </p:cNvSpPr>
          <p:nvPr/>
        </p:nvSpPr>
        <p:spPr>
          <a:xfrm>
            <a:off x="0" y="1499132"/>
            <a:ext cx="12192000" cy="587846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wrap="square" lIns="38100" tIns="38100" rIns="38100" bIns="38100" rtlCol="0" anchor="t" anchorCtr="0">
            <a:sp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charset="2"/>
              <a:buNone/>
            </a:pP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Topic sentence: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repeat the ideas in your thesis statement, but with deeper understanding</a:t>
            </a:r>
          </a:p>
          <a:p>
            <a:endParaRPr lang="en-US" sz="3600" dirty="0">
              <a:latin typeface="Arial"/>
              <a:ea typeface="Arial"/>
              <a:cs typeface="Arial"/>
              <a:sym typeface="Arial"/>
            </a:endParaRPr>
          </a:p>
          <a:p>
            <a:pPr>
              <a:buFont typeface="Wingdings 2" charset="2"/>
              <a:buNone/>
            </a:pP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Supporting sentences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: summarize the main points in the body of your essay</a:t>
            </a:r>
          </a:p>
          <a:p>
            <a:pPr>
              <a:buFont typeface="Wingdings 2" charset="2"/>
              <a:buNone/>
            </a:pP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>
              <a:buFont typeface="Wingdings 2" charset="2"/>
              <a:buNone/>
            </a:pP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>
                <a:latin typeface="Arial"/>
                <a:ea typeface="Arial"/>
                <a:cs typeface="Arial"/>
                <a:sym typeface="Arial"/>
              </a:rPr>
              <a:t>Closing sentence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: connect back to the introduction to "clinch" the ideas in the essay, showing their importance</a:t>
            </a:r>
          </a:p>
          <a:p>
            <a:endParaRPr lang="en-US" sz="2933" dirty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488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84">
            <a:extLst>
              <a:ext uri="{FF2B5EF4-FFF2-40B4-BE49-F238E27FC236}">
                <a16:creationId xmlns:a16="http://schemas.microsoft.com/office/drawing/2014/main" id="{8BD70684-9572-47BA-95E5-65CC7B5F1678}"/>
              </a:ext>
            </a:extLst>
          </p:cNvPr>
          <p:cNvSpPr txBox="1">
            <a:spLocks/>
          </p:cNvSpPr>
          <p:nvPr/>
        </p:nvSpPr>
        <p:spPr>
          <a:xfrm>
            <a:off x="1868450" y="679450"/>
            <a:ext cx="8455100" cy="237475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38100" tIns="38100" rIns="38100" bIns="38100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What if a new idea tries to sneak into that final paragraph?</a:t>
            </a:r>
          </a:p>
          <a:p>
            <a:endParaRPr lang="en-US" sz="3466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dirty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85">
            <a:extLst>
              <a:ext uri="{FF2B5EF4-FFF2-40B4-BE49-F238E27FC236}">
                <a16:creationId xmlns:a16="http://schemas.microsoft.com/office/drawing/2014/main" id="{95115C64-EC91-4948-AB85-1F76F7DE9973}"/>
              </a:ext>
            </a:extLst>
          </p:cNvPr>
          <p:cNvSpPr txBox="1">
            <a:spLocks/>
          </p:cNvSpPr>
          <p:nvPr/>
        </p:nvSpPr>
        <p:spPr>
          <a:xfrm>
            <a:off x="868680" y="2652240"/>
            <a:ext cx="10355580" cy="377641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wrap="square" lIns="38100" tIns="38100" rIns="38100" bIns="38100" rtlCol="0" anchor="t" anchorCtr="0">
            <a:sp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charset="2"/>
              <a:buNone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If it's really important, give it a paragraph of its own in the body of the essay.</a:t>
            </a:r>
          </a:p>
          <a:p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Font typeface="Wingdings 2" charset="2"/>
              <a:buNone/>
            </a:pPr>
            <a:r>
              <a:rPr lang="en-US" sz="3600" b="1" i="1" dirty="0">
                <a:solidFill>
                  <a:schemeClr val="accent1">
                    <a:lumMod val="40000"/>
                    <a:lumOff val="60000"/>
                  </a:schemeClr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The concluding paragraph is not the place to introduce new information or make more points about the topic.</a:t>
            </a:r>
          </a:p>
        </p:txBody>
      </p:sp>
    </p:spTree>
    <p:extLst>
      <p:ext uri="{BB962C8B-B14F-4D97-AF65-F5344CB8AC3E}">
        <p14:creationId xmlns:p14="http://schemas.microsoft.com/office/powerpoint/2010/main" val="1616522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64</TotalTime>
  <Words>395</Words>
  <Application>Microsoft Office PowerPoint</Application>
  <PresentationFormat>Widescreen</PresentationFormat>
  <Paragraphs>72</Paragraphs>
  <Slides>13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</vt:lpstr>
      <vt:lpstr>Calibri</vt:lpstr>
      <vt:lpstr>Calisto MT</vt:lpstr>
      <vt:lpstr>courier new</vt:lpstr>
      <vt:lpstr>Trebuchet MS</vt:lpstr>
      <vt:lpstr>Wingdings 2</vt:lpstr>
      <vt:lpstr>Slate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the "So What?" Method of  Starting the Concluding Paragraph:</vt:lpstr>
      <vt:lpstr>Strategies for Ending the Concluding Paragraph:  </vt:lpstr>
      <vt:lpstr>What NOT to Include in the Concluding Paragraph: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Concluding Paragraph</dc:title>
  <dc:creator>JONATHAN  SMITS</dc:creator>
  <cp:lastModifiedBy>JONATHAN  SMITS</cp:lastModifiedBy>
  <cp:revision>5</cp:revision>
  <dcterms:created xsi:type="dcterms:W3CDTF">2019-09-26T11:21:08Z</dcterms:created>
  <dcterms:modified xsi:type="dcterms:W3CDTF">2019-09-27T11:37:09Z</dcterms:modified>
</cp:coreProperties>
</file>