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4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8127990" y="6398260"/>
            <a:ext cx="330211" cy="3073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1907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algn="ctr" defTabSz="410765">
              <a:defRPr sz="5600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441739" indent="-441739" defTabSz="410765">
              <a:spcBef>
                <a:spcPts val="2900"/>
              </a:spcBef>
              <a:buClrTx/>
              <a:buSzPct val="47000"/>
              <a:buFontTx/>
              <a:buBlip>
                <a:blip r:embed="rId3"/>
              </a:buBlip>
              <a:defRPr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  <a:lvl2pPr marL="1076739" indent="-441739" defTabSz="410765">
              <a:spcBef>
                <a:spcPts val="2900"/>
              </a:spcBef>
              <a:buClrTx/>
              <a:buSzPct val="47000"/>
              <a:buFontTx/>
              <a:buBlip>
                <a:blip r:embed="rId3"/>
              </a:buBlip>
              <a:defRPr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2pPr>
            <a:lvl3pPr marL="1711739" indent="-441739" defTabSz="410765">
              <a:spcBef>
                <a:spcPts val="2900"/>
              </a:spcBef>
              <a:buClrTx/>
              <a:buSzPct val="47000"/>
              <a:buFontTx/>
              <a:buBlip>
                <a:blip r:embed="rId3"/>
              </a:buBlip>
              <a:defRPr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3pPr>
            <a:lvl4pPr marL="2346739" indent="-441739" defTabSz="410765">
              <a:spcBef>
                <a:spcPts val="2900"/>
              </a:spcBef>
              <a:buClrTx/>
              <a:buSzPct val="47000"/>
              <a:buFontTx/>
              <a:buBlip>
                <a:blip r:embed="rId3"/>
              </a:buBlip>
              <a:defRPr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4pPr>
            <a:lvl5pPr marL="2981739" indent="-441739" defTabSz="410765">
              <a:spcBef>
                <a:spcPts val="2900"/>
              </a:spcBef>
              <a:buClrTx/>
              <a:buSzPct val="47000"/>
              <a:buFontTx/>
              <a:buBlip>
                <a:blip r:embed="rId3"/>
              </a:buBlip>
              <a:defRPr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4440921" y="6518671"/>
            <a:ext cx="257874" cy="2365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86868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630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1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0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1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9A3A358-440B-44C9-943B-EE88A5D6669F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7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76327&amp;picture=uncle-sam-wants-yo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C80214D8-65AF-4EAD-911F-7CC7A6FB6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502019" cy="1877523"/>
          </a:xfrm>
          <a:prstGeom prst="rect">
            <a:avLst/>
          </a:prstGeom>
        </p:spPr>
      </p:pic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9BF08CD8-E851-4F60-879C-76612BEE4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1981" y="0"/>
            <a:ext cx="1502019" cy="1877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0DBC1-848D-4992-81E7-B72FE1E3DAEF}"/>
              </a:ext>
            </a:extLst>
          </p:cNvPr>
          <p:cNvSpPr txBox="1"/>
          <p:nvPr/>
        </p:nvSpPr>
        <p:spPr>
          <a:xfrm>
            <a:off x="2013438" y="30864"/>
            <a:ext cx="51171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Pull out your notebooks and clear your desks.  </a:t>
            </a:r>
          </a:p>
          <a:p>
            <a:pPr algn="ctr"/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946E3-E6E5-4A2D-B2AE-63455286952B}"/>
              </a:ext>
            </a:extLst>
          </p:cNvPr>
          <p:cNvSpPr txBox="1"/>
          <p:nvPr/>
        </p:nvSpPr>
        <p:spPr>
          <a:xfrm>
            <a:off x="0" y="1877523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quote.  Write down in your bell work whether you agree or disagree with it and why you think that way.  Provide examples from your own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BEAB8-AA13-498B-A637-1B9CDCA4965D}"/>
              </a:ext>
            </a:extLst>
          </p:cNvPr>
          <p:cNvSpPr txBox="1"/>
          <p:nvPr/>
        </p:nvSpPr>
        <p:spPr>
          <a:xfrm>
            <a:off x="328472" y="3429000"/>
            <a:ext cx="848705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find a path with no obstacles, it probably doesn’t lead anywhere.”</a:t>
            </a:r>
          </a:p>
          <a:p>
            <a:r>
              <a:rPr lang="en-US" sz="3600" dirty="0"/>
              <a:t>-Anonymous</a:t>
            </a:r>
          </a:p>
        </p:txBody>
      </p:sp>
    </p:spTree>
    <p:extLst>
      <p:ext uri="{BB962C8B-B14F-4D97-AF65-F5344CB8AC3E}">
        <p14:creationId xmlns:p14="http://schemas.microsoft.com/office/powerpoint/2010/main" val="30207126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303" name="Shape 303"/>
          <p:cNvSpPr/>
          <p:nvPr/>
        </p:nvSpPr>
        <p:spPr>
          <a:xfrm>
            <a:off x="457200" y="838200"/>
            <a:ext cx="83820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Supporting Details</a:t>
            </a:r>
          </a:p>
        </p:txBody>
      </p:sp>
      <p:sp>
        <p:nvSpPr>
          <p:cNvPr id="320" name="Shape 320"/>
          <p:cNvSpPr/>
          <p:nvPr/>
        </p:nvSpPr>
        <p:spPr>
          <a:xfrm>
            <a:off x="381000" y="2398776"/>
            <a:ext cx="8458200" cy="151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defRPr sz="2000">
                <a:solidFill>
                  <a:srgbClr val="003366"/>
                </a:solidFill>
              </a:defRPr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Under the topic sentence for each paragraph,</a:t>
            </a:r>
          </a:p>
          <a:p>
            <a:pPr marL="342900" indent="-342900">
              <a:spcBef>
                <a:spcPts val="500"/>
              </a:spcBef>
              <a:defRPr b="1">
                <a:solidFill>
                  <a:srgbClr val="003366"/>
                </a:solidFill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list some of the supporting details, examples,</a:t>
            </a:r>
          </a:p>
          <a:p>
            <a:pPr marL="342900" indent="-342900">
              <a:spcBef>
                <a:spcPts val="500"/>
              </a:spcBef>
              <a:defRPr b="1">
                <a:solidFill>
                  <a:srgbClr val="003366"/>
                </a:solidFill>
              </a:defRPr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or ideas you want to include in each paragraph.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animBg="1" advAuto="0"/>
      <p:bldP spid="320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325" name="Shape 325"/>
          <p:cNvSpPr/>
          <p:nvPr/>
        </p:nvSpPr>
        <p:spPr>
          <a:xfrm>
            <a:off x="457200" y="838200"/>
            <a:ext cx="83820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Supporting Details</a:t>
            </a:r>
          </a:p>
        </p:txBody>
      </p:sp>
      <p:sp>
        <p:nvSpPr>
          <p:cNvPr id="342" name="Shape 342"/>
          <p:cNvSpPr/>
          <p:nvPr/>
        </p:nvSpPr>
        <p:spPr>
          <a:xfrm>
            <a:off x="1908865" y="1413411"/>
            <a:ext cx="6777935" cy="4606389"/>
          </a:xfrm>
          <a:prstGeom prst="rect">
            <a:avLst/>
          </a:prstGeom>
          <a:solidFill>
            <a:schemeClr val="accent1">
              <a:lumOff val="44000"/>
            </a:schemeClr>
          </a:solidFill>
          <a:ln w="28575"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700"/>
              </a:spcBef>
              <a:defRPr sz="1200" b="1" u="sng"/>
            </a:pPr>
            <a:r>
              <a:rPr sz="1800" dirty="0"/>
              <a:t>II.  Body Paragraph #1:</a:t>
            </a:r>
          </a:p>
          <a:p>
            <a:pPr>
              <a:spcBef>
                <a:spcPts val="700"/>
              </a:spcBef>
              <a:defRPr sz="1200" b="1" u="sng">
                <a:solidFill>
                  <a:srgbClr val="003366"/>
                </a:solidFill>
              </a:defRPr>
            </a:pPr>
            <a:r>
              <a:rPr sz="1800" dirty="0"/>
              <a:t>Topic Sentence:</a:t>
            </a:r>
            <a:r>
              <a:rPr sz="1800" u="none" dirty="0"/>
              <a:t>  Anthony appeals to the reader’s sense of logic by using a founding document as the central evidence as to why women’s rights should be equal in the United States.</a:t>
            </a:r>
          </a:p>
          <a:p>
            <a:pPr lvl="1">
              <a:spcBef>
                <a:spcPts val="700"/>
              </a:spcBef>
              <a:defRPr sz="1200" b="1">
                <a:solidFill>
                  <a:srgbClr val="003366"/>
                </a:solidFill>
              </a:defRPr>
            </a:pPr>
            <a:r>
              <a:rPr sz="1800" dirty="0"/>
              <a:t>	</a:t>
            </a:r>
            <a:r>
              <a:rPr lang="en-US" sz="1800" dirty="0"/>
              <a:t>   </a:t>
            </a:r>
            <a:r>
              <a:rPr sz="1800" dirty="0">
                <a:solidFill>
                  <a:srgbClr val="9A0000"/>
                </a:solidFill>
              </a:rPr>
              <a:t>A.  The Declaration of Independence </a:t>
            </a:r>
            <a:r>
              <a:rPr lang="en-US" sz="1800" dirty="0">
                <a:solidFill>
                  <a:srgbClr val="9A0000"/>
                </a:solidFill>
              </a:rPr>
              <a:t>	  	      	  			 </a:t>
            </a:r>
            <a:r>
              <a:rPr sz="1800" dirty="0">
                <a:solidFill>
                  <a:srgbClr val="9A0000"/>
                </a:solidFill>
              </a:rPr>
              <a:t>constantly</a:t>
            </a:r>
            <a:r>
              <a:rPr lang="en-US" sz="1800" dirty="0">
                <a:solidFill>
                  <a:srgbClr val="9A0000"/>
                </a:solidFill>
              </a:rPr>
              <a:t> </a:t>
            </a:r>
            <a:r>
              <a:rPr sz="1800" dirty="0">
                <a:solidFill>
                  <a:srgbClr val="9A0000"/>
                </a:solidFill>
              </a:rPr>
              <a:t>discusses equality. </a:t>
            </a:r>
          </a:p>
          <a:p>
            <a:pPr lvl="1">
              <a:spcBef>
                <a:spcPts val="700"/>
              </a:spcBef>
              <a:defRPr sz="1200" b="1">
                <a:solidFill>
                  <a:srgbClr val="003366"/>
                </a:solidFill>
              </a:defRPr>
            </a:pPr>
            <a:r>
              <a:rPr sz="1800" dirty="0">
                <a:solidFill>
                  <a:srgbClr val="9A0000"/>
                </a:solidFill>
              </a:rPr>
              <a:t>         B.  “The Declaration of Independence, the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United States Constitution, the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constitutions of the several states and the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organic laws of the territories, all alike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propose to protect the people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in the exercise of their God-given rights.”</a:t>
            </a:r>
          </a:p>
          <a:p>
            <a:pPr lvl="1">
              <a:spcBef>
                <a:spcPts val="700"/>
              </a:spcBef>
              <a:defRPr sz="1200" b="1">
                <a:solidFill>
                  <a:srgbClr val="003366"/>
                </a:solidFill>
              </a:defRPr>
            </a:pPr>
            <a:r>
              <a:rPr sz="1800" dirty="0">
                <a:solidFill>
                  <a:srgbClr val="9A0000"/>
                </a:solidFill>
              </a:rPr>
              <a:t>         C.  The Declaration does not give rights.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Everyone has them, but the United States </a:t>
            </a:r>
            <a:br>
              <a:rPr sz="1800" dirty="0">
                <a:solidFill>
                  <a:srgbClr val="9A0000"/>
                </a:solidFill>
              </a:rPr>
            </a:br>
            <a:r>
              <a:rPr sz="1800" dirty="0">
                <a:solidFill>
                  <a:srgbClr val="9A0000"/>
                </a:solidFill>
              </a:rPr>
              <a:t>               has not given them freely as it should. </a:t>
            </a:r>
          </a:p>
        </p:txBody>
      </p:sp>
      <p:sp>
        <p:nvSpPr>
          <p:cNvPr id="343" name="Shape 343"/>
          <p:cNvSpPr/>
          <p:nvPr/>
        </p:nvSpPr>
        <p:spPr>
          <a:xfrm>
            <a:off x="2533712" y="2801105"/>
            <a:ext cx="381000" cy="2917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57150">
            <a:solidFill>
              <a:srgbClr val="00336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46" name="Group 346"/>
          <p:cNvGrpSpPr/>
          <p:nvPr/>
        </p:nvGrpSpPr>
        <p:grpSpPr>
          <a:xfrm>
            <a:off x="111082" y="3812577"/>
            <a:ext cx="2275784" cy="1393407"/>
            <a:chOff x="1313633" y="514761"/>
            <a:chExt cx="2169631" cy="830574"/>
          </a:xfrm>
        </p:grpSpPr>
        <p:sp>
          <p:nvSpPr>
            <p:cNvPr id="344" name="Shape 344"/>
            <p:cNvSpPr/>
            <p:nvPr/>
          </p:nvSpPr>
          <p:spPr>
            <a:xfrm>
              <a:off x="1349664" y="514761"/>
              <a:ext cx="2133600" cy="533400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28575" cap="flat">
              <a:solidFill>
                <a:srgbClr val="9A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algn="ctr">
                <a:spcBef>
                  <a:spcPts val="700"/>
                </a:spcBef>
                <a:defRPr sz="1200" b="1">
                  <a:solidFill>
                    <a:srgbClr val="9A0000"/>
                  </a:solidFill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313633" y="539145"/>
              <a:ext cx="2133600" cy="806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algn="ctr">
                <a:spcBef>
                  <a:spcPts val="200"/>
                </a:spcBef>
                <a:defRPr sz="1200" b="1">
                  <a:solidFill>
                    <a:srgbClr val="9A0000"/>
                  </a:solidFill>
                </a:defRPr>
              </a:pPr>
              <a:r>
                <a:rPr sz="1800" dirty="0"/>
                <a:t>supporting details,</a:t>
              </a:r>
            </a:p>
            <a:p>
              <a:pPr marL="342900" indent="-342900" algn="ctr">
                <a:spcBef>
                  <a:spcPts val="200"/>
                </a:spcBef>
                <a:defRPr sz="1200" b="1">
                  <a:solidFill>
                    <a:srgbClr val="9A0000"/>
                  </a:solidFill>
                </a:defRPr>
              </a:pPr>
              <a:r>
                <a:rPr sz="1800" dirty="0"/>
                <a:t>examples, and ideas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22" presetClass="entr" presetSubtype="1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1" animBg="1" advAuto="0"/>
      <p:bldP spid="342" grpId="2" animBg="1" advAuto="0"/>
      <p:bldP spid="343" grpId="3" animBg="1" advAuto="0"/>
      <p:bldP spid="346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350" name="Shape 350"/>
          <p:cNvSpPr/>
          <p:nvPr/>
        </p:nvSpPr>
        <p:spPr>
          <a:xfrm>
            <a:off x="457200" y="838200"/>
            <a:ext cx="83820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Conclusion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457200" y="2362200"/>
            <a:ext cx="8458200" cy="323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v"/>
              <a:defRPr sz="2000">
                <a:solidFill>
                  <a:srgbClr val="003366"/>
                </a:solidFill>
              </a:defRPr>
            </a:pPr>
            <a:r>
              <a:rPr sz="2800" b="1" dirty="0">
                <a:solidFill>
                  <a:schemeClr val="accent1"/>
                </a:solidFill>
              </a:rPr>
              <a:t>For the conclusion, you summarize the thesis statement and main points in fresh words.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v"/>
              <a:defRPr sz="2000">
                <a:solidFill>
                  <a:srgbClr val="003366"/>
                </a:solidFill>
              </a:defRPr>
            </a:pPr>
            <a:r>
              <a:rPr sz="2800" b="1" dirty="0">
                <a:solidFill>
                  <a:schemeClr val="accent3">
                    <a:lumMod val="75000"/>
                  </a:schemeClr>
                </a:solidFill>
              </a:rPr>
              <a:t>You will also want to end with something memorable!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v"/>
              <a:defRPr sz="2000">
                <a:solidFill>
                  <a:srgbClr val="003366"/>
                </a:solidFill>
              </a:defRPr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The outline for the conclusion should just brainstorm your ideas on what you will say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1" animBg="1" advAuto="0"/>
      <p:bldP spid="36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80999" y="454660"/>
            <a:ext cx="8763002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Making an Outline</a:t>
            </a:r>
          </a:p>
        </p:txBody>
      </p:sp>
      <p:sp>
        <p:nvSpPr>
          <p:cNvPr id="142" name="Shape 142"/>
          <p:cNvSpPr/>
          <p:nvPr/>
        </p:nvSpPr>
        <p:spPr>
          <a:xfrm>
            <a:off x="1715511" y="1219200"/>
            <a:ext cx="6394015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A Plan That Builds an Essay</a:t>
            </a:r>
          </a:p>
        </p:txBody>
      </p:sp>
      <p:pic>
        <p:nvPicPr>
          <p:cNvPr id="143" name="j0124657.pdf" descr="C:\WINDOWS\Application Data\Microsoft\Media Catalog\Downloaded Clips\cl31\j012465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81375"/>
            <a:ext cx="2895600" cy="25415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1219176" y="1904944"/>
            <a:ext cx="3896523" cy="2133408"/>
            <a:chOff x="0" y="0"/>
            <a:chExt cx="3896522" cy="2133407"/>
          </a:xfrm>
        </p:grpSpPr>
        <p:sp>
          <p:nvSpPr>
            <p:cNvPr id="144" name="Shape 144"/>
            <p:cNvSpPr/>
            <p:nvPr/>
          </p:nvSpPr>
          <p:spPr>
            <a:xfrm>
              <a:off x="-1" y="-1"/>
              <a:ext cx="2996869" cy="213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2901757" y="1339087"/>
              <a:ext cx="499534" cy="355601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393659" y="1509578"/>
              <a:ext cx="333023" cy="237067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730011" y="1637791"/>
              <a:ext cx="166512" cy="118534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9139" y="115166"/>
              <a:ext cx="2749456" cy="181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50" name="Shape 150"/>
          <p:cNvSpPr/>
          <p:nvPr/>
        </p:nvSpPr>
        <p:spPr>
          <a:xfrm rot="19783088">
            <a:off x="2228469" y="2270209"/>
            <a:ext cx="1106488" cy="151257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800"/>
              </a:spcBef>
              <a:defRPr sz="1400" b="1" u="sng"/>
            </a:pPr>
            <a:r>
              <a:t>Essay</a:t>
            </a:r>
          </a:p>
          <a:p>
            <a:pPr>
              <a:spcBef>
                <a:spcPts val="800"/>
              </a:spcBef>
              <a:defRPr sz="1400"/>
            </a:pPr>
            <a:r>
              <a:t>   -------------------   ---------------------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9" presetClass="entr" presetSubtype="10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ntr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2" animBg="1" advAuto="0"/>
      <p:bldP spid="143" grpId="3" animBg="1" advAuto="0"/>
      <p:bldP spid="149" grpId="4" animBg="1" advAuto="0"/>
      <p:bldP spid="150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57200" y="792162"/>
            <a:ext cx="83820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900"/>
              </a:spcBef>
              <a:defRPr sz="3200" b="1"/>
            </a:pPr>
            <a:r>
              <a:t>What is an </a:t>
            </a:r>
            <a:r>
              <a:rPr u="sng">
                <a:solidFill>
                  <a:srgbClr val="336699"/>
                </a:solidFill>
              </a:rPr>
              <a:t>outline</a:t>
            </a:r>
            <a:r>
              <a:t> ?</a:t>
            </a:r>
          </a:p>
        </p:txBody>
      </p:sp>
      <p:pic>
        <p:nvPicPr>
          <p:cNvPr id="170" name="j0078711.pdf" descr="C:\WINDOWS\Application Data\Microsoft\Media Catalog\Downloaded Clips\cl1f\j00787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6200"/>
            <a:ext cx="685800" cy="166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381000" y="1676400"/>
            <a:ext cx="6248400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Bef>
                <a:spcPts val="400"/>
              </a:spcBef>
              <a:defRPr sz="2000">
                <a:solidFill>
                  <a:srgbClr val="336699"/>
                </a:solidFill>
              </a:defRPr>
            </a:pPr>
            <a:r>
              <a:rPr dirty="0"/>
              <a:t>    </a:t>
            </a:r>
            <a:r>
              <a:rPr b="1" dirty="0"/>
              <a:t>Before you begin writing the first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draft of your essay, it is best to make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an outline.  An outline is a general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plan of what you are going to write. 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You can compare making an outline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to drawing plans to build a house. 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Before one begins to build a house, it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is best to draw up plans to make sure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that a house is built in the way you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want.  The same is true with writing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336699"/>
                </a:solidFill>
              </a:defRPr>
            </a:pPr>
            <a:r>
              <a:rPr dirty="0"/>
              <a:t>an essay and making an outline. </a:t>
            </a:r>
          </a:p>
        </p:txBody>
      </p:sp>
      <p:pic>
        <p:nvPicPr>
          <p:cNvPr id="172" name="PE01903_.pdf" descr="C:\WINDOWS\Application Data\Microsoft\Media Catalog\Downloaded Clips\cl0\PE01903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14600"/>
            <a:ext cx="3124200" cy="242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fill="hold" grpId="4" nodeType="afterEffect">
                                  <p:stCondLst>
                                    <p:cond delay="1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2" animBg="1" advAuto="0"/>
      <p:bldP spid="171" grpId="3" animBg="1" advAuto="0"/>
      <p:bldP spid="172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57200" y="762000"/>
            <a:ext cx="83820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rPr dirty="0"/>
              <a:t>The Benefits of an Outline</a:t>
            </a:r>
          </a:p>
        </p:txBody>
      </p:sp>
      <p:sp>
        <p:nvSpPr>
          <p:cNvPr id="193" name="Shape 193"/>
          <p:cNvSpPr/>
          <p:nvPr/>
        </p:nvSpPr>
        <p:spPr>
          <a:xfrm>
            <a:off x="381000" y="1447800"/>
            <a:ext cx="84582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defRPr sz="2000">
                <a:solidFill>
                  <a:srgbClr val="336699"/>
                </a:solidFill>
              </a:defRPr>
            </a:pPr>
            <a:r>
              <a:rPr sz="2400" dirty="0"/>
              <a:t>    </a:t>
            </a:r>
            <a:r>
              <a:rPr sz="2400" b="1" dirty="0"/>
              <a:t>An outline of an essay can be very helpful for two reasons:</a:t>
            </a:r>
          </a:p>
        </p:txBody>
      </p:sp>
      <p:sp>
        <p:nvSpPr>
          <p:cNvPr id="194" name="Shape 194"/>
          <p:cNvSpPr/>
          <p:nvPr/>
        </p:nvSpPr>
        <p:spPr>
          <a:xfrm>
            <a:off x="914400" y="2209800"/>
            <a:ext cx="7924800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9A00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rgbClr val="336699"/>
                </a:solidFill>
              </a:defRPr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</a:rPr>
              <a:t>An outline will help make your essay more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2">
                    <a:lumMod val="75000"/>
                  </a:schemeClr>
                </a:solidFill>
              </a:rPr>
              <a:t>       organized.  A careful plan will help your body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2">
                    <a:lumMod val="75000"/>
                  </a:schemeClr>
                </a:solidFill>
              </a:rPr>
              <a:t>       paragraphs stay focused on the ideas in your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2">
                    <a:lumMod val="75000"/>
                  </a:schemeClr>
                </a:solidFill>
              </a:rPr>
              <a:t>       thesis statement.</a:t>
            </a:r>
          </a:p>
        </p:txBody>
      </p:sp>
      <p:sp>
        <p:nvSpPr>
          <p:cNvPr id="195" name="Shape 195"/>
          <p:cNvSpPr/>
          <p:nvPr/>
        </p:nvSpPr>
        <p:spPr>
          <a:xfrm>
            <a:off x="914400" y="3832934"/>
            <a:ext cx="7924800" cy="214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9A00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rgbClr val="336699"/>
                </a:solidFill>
              </a:defRPr>
            </a:pPr>
            <a:r>
              <a:rPr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</a:rPr>
              <a:t>An outline saves time for writers.  Preparing an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3">
                    <a:lumMod val="75000"/>
                  </a:schemeClr>
                </a:solidFill>
              </a:rPr>
              <a:t>	    outline can take time, but when you are finished,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3">
                    <a:lumMod val="75000"/>
                  </a:schemeClr>
                </a:solidFill>
              </a:rPr>
              <a:t>	    you will be able to write the rough draft of your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3">
                    <a:lumMod val="75000"/>
                  </a:schemeClr>
                </a:solidFill>
              </a:rPr>
              <a:t>        essay more quickly than if you didn’t have an</a:t>
            </a:r>
          </a:p>
          <a:p>
            <a:pPr marL="342900" indent="-342900">
              <a:spcBef>
                <a:spcPts val="400"/>
              </a:spcBef>
              <a:defRPr sz="2000" b="1">
                <a:solidFill>
                  <a:srgbClr val="9A0000"/>
                </a:solidFill>
              </a:defRPr>
            </a:pPr>
            <a:r>
              <a:rPr sz="2400" dirty="0">
                <a:solidFill>
                  <a:schemeClr val="accent3">
                    <a:lumMod val="75000"/>
                  </a:schemeClr>
                </a:solidFill>
              </a:rPr>
              <a:t>        outline.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4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3" presetClass="entr" presetSubtype="16" fill="hold" grpId="5" nodeType="afterEffect">
                                  <p:stCondLst>
                                    <p:cond delay="1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93" grpId="2" animBg="1" advAuto="0"/>
      <p:bldP spid="194" grpId="4" animBg="1" advAuto="0"/>
      <p:bldP spid="195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algn="l" defTabSz="914400"/>
            <a:r>
              <a:rPr lang="en-US" sz="3200" b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Outline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1088685" y="2015732"/>
            <a:ext cx="312915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29846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000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en-US" sz="3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</a:t>
            </a:r>
          </a:p>
          <a:p>
            <a:pPr marL="429846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000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en-US" sz="3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2-3 reasons</a:t>
            </a:r>
          </a:p>
          <a:p>
            <a:pPr marL="429846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000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en-US" sz="3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each reason</a:t>
            </a:r>
          </a:p>
        </p:txBody>
      </p:sp>
      <p:pic>
        <p:nvPicPr>
          <p:cNvPr id="6" name="pasted-image.png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B9F40-3B1A-4A30-A764-E3635232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43" y="548169"/>
            <a:ext cx="4598494" cy="491817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205" name="Shape 205"/>
          <p:cNvSpPr/>
          <p:nvPr/>
        </p:nvSpPr>
        <p:spPr>
          <a:xfrm>
            <a:off x="457200" y="792162"/>
            <a:ext cx="83820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Introduction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428625" y="1408175"/>
            <a:ext cx="8305800" cy="39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v"/>
              <a:defRPr sz="2000">
                <a:solidFill>
                  <a:srgbClr val="003366"/>
                </a:solidFill>
              </a:defRPr>
            </a:pPr>
            <a:r>
              <a:rPr sz="2800" dirty="0"/>
              <a:t>In your introduction, you’ll need a hook, introduction of topic, and thesis. For the outline, we’ll just put our background and thesis.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v"/>
              <a:defRPr sz="2000">
                <a:solidFill>
                  <a:srgbClr val="003366"/>
                </a:solidFill>
              </a:defRPr>
            </a:pPr>
            <a:r>
              <a:rPr sz="2800" dirty="0"/>
              <a:t>Background should be a very short summary about the text you’re using leading into your thesis. </a:t>
            </a:r>
          </a:p>
          <a:p>
            <a:pPr marL="342900" indent="-342900">
              <a:spcBef>
                <a:spcPts val="500"/>
              </a:spcBef>
              <a:defRPr sz="2000" b="1">
                <a:solidFill>
                  <a:srgbClr val="003366"/>
                </a:solidFill>
              </a:defRPr>
            </a:pPr>
            <a:endParaRPr lang="en-US" dirty="0"/>
          </a:p>
          <a:p>
            <a:pPr marL="342900" indent="-342900">
              <a:spcBef>
                <a:spcPts val="500"/>
              </a:spcBef>
              <a:defRPr sz="2000" b="1">
                <a:solidFill>
                  <a:srgbClr val="003366"/>
                </a:solidFill>
              </a:defRPr>
            </a:pPr>
            <a:r>
              <a:rPr dirty="0"/>
              <a:t>Example: In Susan B. Anthony’s address to the court after being indicted for voting, she discusses why women should not be arrested for voting because it is a human right to be able to have a voice in government.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2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227" name="Shape 227"/>
          <p:cNvSpPr/>
          <p:nvPr/>
        </p:nvSpPr>
        <p:spPr>
          <a:xfrm>
            <a:off x="381000" y="762000"/>
            <a:ext cx="83820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Thesis Statement</a:t>
            </a:r>
          </a:p>
        </p:txBody>
      </p:sp>
      <p:sp>
        <p:nvSpPr>
          <p:cNvPr id="245" name="Shape 245"/>
          <p:cNvSpPr/>
          <p:nvPr/>
        </p:nvSpPr>
        <p:spPr>
          <a:xfrm>
            <a:off x="6007501" y="2367170"/>
            <a:ext cx="1916779" cy="2123658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 u="sng"/>
            </a:pPr>
            <a:r>
              <a:rPr dirty="0"/>
              <a:t>ESSAY OUTLINE</a:t>
            </a:r>
          </a:p>
          <a:p>
            <a:pPr algn="ctr">
              <a:defRPr sz="1200" b="1" u="sng"/>
            </a:pPr>
            <a:endParaRPr dirty="0"/>
          </a:p>
          <a:p>
            <a:pPr>
              <a:defRPr sz="1200" b="1" u="sng"/>
            </a:pPr>
            <a:r>
              <a:rPr dirty="0"/>
              <a:t>Thesis Statement</a:t>
            </a:r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  <a:p>
            <a:pPr>
              <a:defRPr sz="1200" b="1"/>
            </a:pPr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6083699" y="3314898"/>
            <a:ext cx="1764379" cy="27699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700"/>
              </a:spcBef>
              <a:defRPr sz="1200"/>
            </a:lvl1pPr>
          </a:lstStyle>
          <a:p>
            <a:r>
              <a:rPr dirty="0"/>
              <a:t>Topic Sentence #1</a:t>
            </a:r>
          </a:p>
        </p:txBody>
      </p:sp>
      <p:sp>
        <p:nvSpPr>
          <p:cNvPr id="247" name="Shape 247"/>
          <p:cNvSpPr/>
          <p:nvPr/>
        </p:nvSpPr>
        <p:spPr>
          <a:xfrm>
            <a:off x="6083699" y="3729771"/>
            <a:ext cx="1764379" cy="27699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700"/>
              </a:spcBef>
              <a:defRPr sz="1200"/>
            </a:lvl1pPr>
          </a:lstStyle>
          <a:p>
            <a:r>
              <a:rPr dirty="0"/>
              <a:t>Topic Sentence #2</a:t>
            </a:r>
          </a:p>
        </p:txBody>
      </p:sp>
      <p:sp>
        <p:nvSpPr>
          <p:cNvPr id="248" name="Shape 248"/>
          <p:cNvSpPr/>
          <p:nvPr/>
        </p:nvSpPr>
        <p:spPr>
          <a:xfrm>
            <a:off x="6083700" y="4184016"/>
            <a:ext cx="1764379" cy="27699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700"/>
              </a:spcBef>
              <a:defRPr sz="1200"/>
            </a:lvl1pPr>
          </a:lstStyle>
          <a:p>
            <a:r>
              <a:rPr dirty="0"/>
              <a:t>Topic Sentence #3</a:t>
            </a:r>
          </a:p>
        </p:txBody>
      </p:sp>
      <p:sp>
        <p:nvSpPr>
          <p:cNvPr id="249" name="Shape 249"/>
          <p:cNvSpPr/>
          <p:nvPr/>
        </p:nvSpPr>
        <p:spPr>
          <a:xfrm>
            <a:off x="5634619" y="3066583"/>
            <a:ext cx="460861" cy="409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600" extrusionOk="0">
                <a:moveTo>
                  <a:pt x="17540" y="0"/>
                </a:moveTo>
                <a:cubicBezTo>
                  <a:pt x="8492" y="2520"/>
                  <a:pt x="-557" y="5040"/>
                  <a:pt x="27" y="8640"/>
                </a:cubicBezTo>
                <a:cubicBezTo>
                  <a:pt x="611" y="12240"/>
                  <a:pt x="17540" y="19440"/>
                  <a:pt x="21043" y="21600"/>
                </a:cubicBezTo>
              </a:path>
            </a:pathLst>
          </a:custGeom>
          <a:ln w="38100">
            <a:solidFill>
              <a:srgbClr val="9A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7310016" y="3032525"/>
            <a:ext cx="698824" cy="900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10" h="21600" extrusionOk="0">
                <a:moveTo>
                  <a:pt x="0" y="0"/>
                </a:moveTo>
                <a:cubicBezTo>
                  <a:pt x="8969" y="6840"/>
                  <a:pt x="17939" y="13680"/>
                  <a:pt x="19769" y="17280"/>
                </a:cubicBezTo>
                <a:cubicBezTo>
                  <a:pt x="21600" y="20880"/>
                  <a:pt x="12447" y="20880"/>
                  <a:pt x="10983" y="21600"/>
                </a:cubicBezTo>
              </a:path>
            </a:pathLst>
          </a:custGeom>
          <a:ln w="38100">
            <a:solidFill>
              <a:srgbClr val="9A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535082" y="2916592"/>
            <a:ext cx="1227918" cy="1473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extrusionOk="0">
                <a:moveTo>
                  <a:pt x="0" y="0"/>
                </a:moveTo>
                <a:cubicBezTo>
                  <a:pt x="10359" y="4200"/>
                  <a:pt x="20718" y="8400"/>
                  <a:pt x="21159" y="12000"/>
                </a:cubicBezTo>
                <a:cubicBezTo>
                  <a:pt x="21600" y="15600"/>
                  <a:pt x="5731" y="20000"/>
                  <a:pt x="2645" y="21600"/>
                </a:cubicBezTo>
              </a:path>
            </a:pathLst>
          </a:custGeom>
          <a:ln w="38100">
            <a:solidFill>
              <a:srgbClr val="9A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EF9ED-C7F0-4399-B2DB-17C8DDE4AD3E}"/>
              </a:ext>
            </a:extLst>
          </p:cNvPr>
          <p:cNvSpPr txBox="1"/>
          <p:nvPr/>
        </p:nvSpPr>
        <p:spPr>
          <a:xfrm>
            <a:off x="609600" y="1472615"/>
            <a:ext cx="4359965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To begin an outline, you need to start with your thesis statement.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The thesis statement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be your guide throughout the process of writing your essay.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thesis statement, you can begin writing the topic sentences for the body paragraphs in the outline.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4" nodeType="afterEffect">
                                  <p:stCondLst>
                                    <p:cond delay="4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5" nodeType="afterEffect">
                                  <p:stCondLst>
                                    <p:cond delay="6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9" presetClass="entr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1" fill="hold" grpId="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9" presetClass="entr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2" presetClass="entr" presetSubtype="1" fill="hold" grpId="9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9" presetClass="entr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  <p:bldP spid="245" grpId="4" animBg="1" advAuto="0"/>
      <p:bldP spid="246" grpId="6" animBg="1" advAuto="0"/>
      <p:bldP spid="247" grpId="8" animBg="1" advAuto="0"/>
      <p:bldP spid="248" grpId="10" animBg="1" advAuto="0"/>
      <p:bldP spid="249" grpId="5" animBg="1" advAuto="0"/>
      <p:bldP spid="250" grpId="7" animBg="1" advAuto="0"/>
      <p:bldP spid="251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82880" y="1556702"/>
            <a:ext cx="4389120" cy="4270400"/>
          </a:xfrm>
          <a:prstGeom prst="rect">
            <a:avLst/>
          </a:prstGeom>
          <a:ln w="28575"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900"/>
              </a:spcBef>
              <a:defRPr sz="1600" b="1" u="sng"/>
            </a:pPr>
            <a:r>
              <a:rPr sz="2400" dirty="0"/>
              <a:t>Thesis Statement</a:t>
            </a:r>
          </a:p>
          <a:p>
            <a:pPr>
              <a:spcBef>
                <a:spcPts val="900"/>
              </a:spcBef>
              <a:defRPr sz="1600"/>
            </a:pPr>
            <a:r>
              <a:rPr sz="2400" b="1" dirty="0"/>
              <a:t>In “Is It A Crime for a Citizen of the United States to Vote?”, Susan B. Anthony’s use of rhetoric is effective because she utilizes </a:t>
            </a:r>
            <a:r>
              <a:rPr sz="2400" b="1" dirty="0">
                <a:solidFill>
                  <a:srgbClr val="3927CE"/>
                </a:solidFill>
              </a:rPr>
              <a:t>logical reasoning</a:t>
            </a:r>
            <a:r>
              <a:rPr sz="2400" b="1" dirty="0"/>
              <a:t> and</a:t>
            </a:r>
            <a:r>
              <a:rPr sz="2400" b="1" dirty="0">
                <a:solidFill>
                  <a:srgbClr val="00BA27"/>
                </a:solidFill>
              </a:rPr>
              <a:t> appeals to the reader’s emotions</a:t>
            </a:r>
            <a:r>
              <a:rPr sz="2400" b="1" dirty="0"/>
              <a:t> in order to communicate her argument that women should have the right to vote.  </a:t>
            </a:r>
          </a:p>
        </p:txBody>
      </p:sp>
      <p:sp>
        <p:nvSpPr>
          <p:cNvPr id="256" name="Shape 256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257" name="Shape 257"/>
          <p:cNvSpPr/>
          <p:nvPr/>
        </p:nvSpPr>
        <p:spPr>
          <a:xfrm>
            <a:off x="457200" y="792162"/>
            <a:ext cx="83820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Topic Sentences</a:t>
            </a:r>
          </a:p>
        </p:txBody>
      </p:sp>
      <p:sp>
        <p:nvSpPr>
          <p:cNvPr id="274" name="Shape 274"/>
          <p:cNvSpPr/>
          <p:nvPr/>
        </p:nvSpPr>
        <p:spPr>
          <a:xfrm>
            <a:off x="4572000" y="1676400"/>
            <a:ext cx="4191000" cy="2041585"/>
          </a:xfrm>
          <a:prstGeom prst="rect">
            <a:avLst/>
          </a:prstGeom>
          <a:solidFill>
            <a:schemeClr val="accent1">
              <a:lumOff val="44000"/>
            </a:schemeClr>
          </a:solidFill>
          <a:ln w="28575"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400" b="1" u="sng"/>
            </a:pPr>
            <a:r>
              <a:rPr sz="2000" dirty="0"/>
              <a:t>Topic Sentence Paragraph #1:</a:t>
            </a:r>
          </a:p>
          <a:p>
            <a:pPr>
              <a:spcBef>
                <a:spcPts val="800"/>
              </a:spcBef>
              <a:defRPr sz="1400" b="1">
                <a:solidFill>
                  <a:srgbClr val="003366"/>
                </a:solidFill>
              </a:defRPr>
            </a:pPr>
            <a:r>
              <a:rPr sz="2000" dirty="0"/>
              <a:t>Anthony appeals to the reader’s sense of logic by using a founding document as the central evidence as to why women’s rights should be equal in the United States.</a:t>
            </a:r>
          </a:p>
        </p:txBody>
      </p:sp>
      <p:sp>
        <p:nvSpPr>
          <p:cNvPr id="275" name="Shape 275"/>
          <p:cNvSpPr/>
          <p:nvPr/>
        </p:nvSpPr>
        <p:spPr>
          <a:xfrm>
            <a:off x="4572000" y="3915496"/>
            <a:ext cx="4191000" cy="2041585"/>
          </a:xfrm>
          <a:prstGeom prst="rect">
            <a:avLst/>
          </a:prstGeom>
          <a:solidFill>
            <a:schemeClr val="accent1">
              <a:lumOff val="44000"/>
            </a:schemeClr>
          </a:solidFill>
          <a:ln w="28575"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400" b="1" u="sng"/>
            </a:pPr>
            <a:r>
              <a:rPr sz="2000" dirty="0"/>
              <a:t>Topic Sentence- Paragraph #2:</a:t>
            </a:r>
          </a:p>
          <a:p>
            <a:pPr>
              <a:spcBef>
                <a:spcPts val="800"/>
              </a:spcBef>
              <a:defRPr sz="1400" b="1">
                <a:solidFill>
                  <a:srgbClr val="003366"/>
                </a:solidFill>
              </a:defRPr>
            </a:pPr>
            <a:r>
              <a:rPr sz="2000" dirty="0"/>
              <a:t>In addition to using logos, Anthony also lists wrong done to women, which angers the reader because they can see the injustice taking place. </a:t>
            </a:r>
          </a:p>
        </p:txBody>
      </p:sp>
      <p:sp>
        <p:nvSpPr>
          <p:cNvPr id="276" name="Shape 276"/>
          <p:cNvSpPr/>
          <p:nvPr/>
        </p:nvSpPr>
        <p:spPr>
          <a:xfrm flipV="1">
            <a:off x="3893313" y="2905929"/>
            <a:ext cx="754887" cy="776074"/>
          </a:xfrm>
          <a:prstGeom prst="line">
            <a:avLst/>
          </a:prstGeom>
          <a:ln w="38100">
            <a:solidFill>
              <a:srgbClr val="003366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817113" y="4184971"/>
            <a:ext cx="754887" cy="350454"/>
          </a:xfrm>
          <a:prstGeom prst="line">
            <a:avLst/>
          </a:prstGeom>
          <a:ln w="38100">
            <a:solidFill>
              <a:srgbClr val="003366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3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5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2" animBg="1" advAuto="0"/>
      <p:bldP spid="257" grpId="1" animBg="1" advAuto="0"/>
      <p:bldP spid="274" grpId="4" animBg="1" advAuto="0"/>
      <p:bldP spid="275" grpId="6" animBg="1" advAuto="0"/>
      <p:bldP spid="276" grpId="3" animBg="1" advAuto="0"/>
      <p:bldP spid="277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514600" y="149860"/>
            <a:ext cx="41910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 u="sng">
                <a:solidFill>
                  <a:srgbClr val="0033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The Process</a:t>
            </a:r>
          </a:p>
        </p:txBody>
      </p:sp>
      <p:sp>
        <p:nvSpPr>
          <p:cNvPr id="281" name="Shape 281"/>
          <p:cNvSpPr/>
          <p:nvPr/>
        </p:nvSpPr>
        <p:spPr>
          <a:xfrm>
            <a:off x="457200" y="792162"/>
            <a:ext cx="83820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/>
            </a:lvl1pPr>
          </a:lstStyle>
          <a:p>
            <a:r>
              <a:t>Topic Sentences</a:t>
            </a:r>
          </a:p>
        </p:txBody>
      </p:sp>
      <p:sp>
        <p:nvSpPr>
          <p:cNvPr id="298" name="Shape 298"/>
          <p:cNvSpPr/>
          <p:nvPr/>
        </p:nvSpPr>
        <p:spPr>
          <a:xfrm>
            <a:off x="381000" y="2057400"/>
            <a:ext cx="8305800" cy="330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</a:defRPr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 sentence for each body paragraph</a:t>
            </a:r>
          </a:p>
          <a:p>
            <a:pPr marL="342900" indent="-342900">
              <a:spcBef>
                <a:spcPts val="500"/>
              </a:spcBef>
              <a:defRPr b="1">
                <a:solidFill>
                  <a:srgbClr val="003366"/>
                </a:solidFill>
              </a:defRPr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support the thesis statement.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defRPr b="1">
                <a:solidFill>
                  <a:srgbClr val="003366"/>
                </a:solidFill>
              </a:defRPr>
            </a:pP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§"/>
              <a:defRPr b="1">
                <a:solidFill>
                  <a:srgbClr val="003366"/>
                </a:solidFill>
              </a:defRPr>
            </a:pP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 need to agree with the main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or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subpoints in the thesis statement;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essay could be confusing.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animBg="1" advAuto="0"/>
      <p:bldP spid="298" grpId="2" animBg="1" advAuto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Bold Stripes">
  <a:themeElements>
    <a:clrScheme name="Bold Strip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7C7C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ld Stripe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old Strip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664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Gill Sans MT</vt:lpstr>
      <vt:lpstr>Helvetica Neue</vt:lpstr>
      <vt:lpstr>Marker Felt</vt:lpstr>
      <vt:lpstr>Verdana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Example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Smits</dc:creator>
  <cp:lastModifiedBy>Jon Smits</cp:lastModifiedBy>
  <cp:revision>4</cp:revision>
  <dcterms:created xsi:type="dcterms:W3CDTF">2019-09-22T16:27:41Z</dcterms:created>
  <dcterms:modified xsi:type="dcterms:W3CDTF">2019-09-22T16:48:23Z</dcterms:modified>
</cp:coreProperties>
</file>